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56" r:id="rId2"/>
    <p:sldId id="357" r:id="rId3"/>
    <p:sldId id="369" r:id="rId4"/>
    <p:sldId id="33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EB"/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>
      <p:cViewPr varScale="1">
        <p:scale>
          <a:sx n="114" d="100"/>
          <a:sy n="114" d="100"/>
        </p:scale>
        <p:origin x="9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AD05091E-21BF-46CD-9A65-B577D1393174}" type="slidenum">
              <a:rPr lang="es-ES" sz="1300">
                <a:latin typeface="Times New Roman" pitchFamily="18" charset="0"/>
              </a:rPr>
              <a:pPr algn="r" defTabSz="865188"/>
              <a:t>4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532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4432" y="826721"/>
            <a:ext cx="63412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Why Bundling Innovations Is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Essential to Agri-Food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Systems Transformation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71385" y="3886200"/>
            <a:ext cx="8686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Christopher B. Barrett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Cornell University</a:t>
            </a:r>
          </a:p>
          <a:p>
            <a:pPr algn="ctr"/>
            <a:endParaRPr lang="en-US" sz="20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Presentation to USDA Foreign Agricultural Service expert-to-expert dialogue in support of UN Food Systems Summit Action Track 5</a:t>
            </a:r>
          </a:p>
          <a:p>
            <a:pPr algn="ctr"/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Hosted by University of California-Davis</a:t>
            </a:r>
            <a:endParaRPr lang="en-US" sz="20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June 28, 2021</a:t>
            </a: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11EE32-45F2-4302-9F2C-9EA1FE70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59" y="305079"/>
            <a:ext cx="2567899" cy="33314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69" y="162208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R&amp;D valuable but not always 1</a:t>
            </a:r>
            <a:r>
              <a:rPr lang="en-US" sz="28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limiting</a:t>
            </a:r>
          </a:p>
        </p:txBody>
      </p:sp>
      <p:pic>
        <p:nvPicPr>
          <p:cNvPr id="13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61D6385B-BF9B-441A-85C9-9C9C948A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2" y="2776143"/>
            <a:ext cx="8653356" cy="15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0408712-D83A-4810-8B94-F648234B07C9}"/>
              </a:ext>
            </a:extLst>
          </p:cNvPr>
          <p:cNvSpPr txBox="1">
            <a:spLocks/>
          </p:cNvSpPr>
          <p:nvPr/>
        </p:nvSpPr>
        <p:spPr>
          <a:xfrm>
            <a:off x="222292" y="1200150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latin typeface="Georgia" panose="02040502050405020303" pitchFamily="18" charset="0"/>
              </a:rPr>
              <a:t>A profuse pipeline exists of promising (natural and social) science advances at various stages of deployment readiness.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5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938" y="139700"/>
            <a:ext cx="8932333" cy="65659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23E71E11-D54A-4EA4-ABA5-D5E4ED6F3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Bundling of social/technical innovations key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6AE175A-2CAF-425B-B535-403B7570F1F8}"/>
              </a:ext>
            </a:extLst>
          </p:cNvPr>
          <p:cNvSpPr txBox="1">
            <a:spLocks/>
          </p:cNvSpPr>
          <p:nvPr/>
        </p:nvSpPr>
        <p:spPr bwMode="auto">
          <a:xfrm>
            <a:off x="159909" y="1003300"/>
            <a:ext cx="860309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Why bundle? No magic bullets exist. </a:t>
            </a:r>
          </a:p>
          <a:p>
            <a:pPr marL="0" indent="0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				(1) Synergies 	to adapt/scale.</a:t>
            </a:r>
          </a:p>
          <a:p>
            <a:pPr marL="0" indent="0">
              <a:buFont typeface="Arial" charset="0"/>
              <a:buNone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Font typeface="Courier New" charset="0"/>
              <a:buAutoNum type="romanLcParenBoth"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Font typeface="Courier New" charset="0"/>
              <a:buAutoNum type="romanLcParenBoth"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(2) Political economy of spillovers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and creative destruction.</a:t>
            </a:r>
          </a:p>
          <a:p>
            <a:pPr marL="971550" lvl="1" indent="-514350">
              <a:buFont typeface="Courier New" charset="0"/>
              <a:buAutoNum type="romanLcParenBoth"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Font typeface="Courier New" charset="0"/>
              <a:buAutoNum type="romanLcParenBoth"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				3) Heterogeneous needs require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				     complementary interventions</a:t>
            </a:r>
          </a:p>
          <a:p>
            <a:pPr marL="971550" lvl="1" indent="-514350">
              <a:buFont typeface="Arial" charset="0"/>
              <a:buAutoNum type="romanLcParenBoth"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7DCB47-FD16-44B8-B2ED-E96C7BCC859B}"/>
              </a:ext>
            </a:extLst>
          </p:cNvPr>
          <p:cNvGrpSpPr/>
          <p:nvPr/>
        </p:nvGrpSpPr>
        <p:grpSpPr>
          <a:xfrm>
            <a:off x="5493910" y="2819400"/>
            <a:ext cx="3294062" cy="2441886"/>
            <a:chOff x="357089" y="1927004"/>
            <a:chExt cx="3754249" cy="2810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162CC1-1392-4FA6-8A42-95CE0E4DDCE5}"/>
                </a:ext>
              </a:extLst>
            </p:cNvPr>
            <p:cNvSpPr txBox="1"/>
            <p:nvPr/>
          </p:nvSpPr>
          <p:spPr>
            <a:xfrm>
              <a:off x="380611" y="4418997"/>
              <a:ext cx="3701830" cy="31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8862AA-AE16-4D0D-B566-24C7A0191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089" y="1927004"/>
              <a:ext cx="3754249" cy="250604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1BEB23-E8DE-47B4-A345-6CADB25A0B88}"/>
              </a:ext>
            </a:extLst>
          </p:cNvPr>
          <p:cNvGrpSpPr/>
          <p:nvPr/>
        </p:nvGrpSpPr>
        <p:grpSpPr>
          <a:xfrm>
            <a:off x="533400" y="1520432"/>
            <a:ext cx="3734749" cy="2177091"/>
            <a:chOff x="1143000" y="3095626"/>
            <a:chExt cx="7693572" cy="38718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D99589-BADE-4C67-B912-C54FA9C0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3095626"/>
              <a:ext cx="6858000" cy="3429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EA590E-6F42-485A-93EF-C54D06250AFA}"/>
                </a:ext>
              </a:extLst>
            </p:cNvPr>
            <p:cNvSpPr txBox="1"/>
            <p:nvPr/>
          </p:nvSpPr>
          <p:spPr>
            <a:xfrm>
              <a:off x="3326241" y="6515060"/>
              <a:ext cx="5510331" cy="45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Photo credit: IRRI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66535E-3532-49F2-92B7-EC97E2A0590E}"/>
              </a:ext>
            </a:extLst>
          </p:cNvPr>
          <p:cNvGrpSpPr/>
          <p:nvPr/>
        </p:nvGrpSpPr>
        <p:grpSpPr>
          <a:xfrm>
            <a:off x="516622" y="4612119"/>
            <a:ext cx="3450219" cy="2106181"/>
            <a:chOff x="2108630" y="3202169"/>
            <a:chExt cx="5517256" cy="36093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499B12-EBEC-4661-8165-A8F36BE8C0FD}"/>
                </a:ext>
              </a:extLst>
            </p:cNvPr>
            <p:cNvSpPr txBox="1"/>
            <p:nvPr/>
          </p:nvSpPr>
          <p:spPr>
            <a:xfrm>
              <a:off x="2392266" y="6336803"/>
              <a:ext cx="5233620" cy="47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Graphic credit: Ross Welch/Mike Gore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C6D1AA2-DF0B-4282-908E-9AF071983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8630" y="3202169"/>
              <a:ext cx="5055563" cy="3197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4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990600" y="6019800"/>
            <a:ext cx="8909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Thank you for your time and interest!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15CEAF7-64C2-4251-A772-2CEE977DD2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2560401" y="2065174"/>
            <a:ext cx="4023197" cy="3324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24E34D-1A03-4B57-99FF-EB76E3CD0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5" y="327956"/>
            <a:ext cx="8909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Bundling invites co-creation, shared and verified responsibility among parties.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176</Words>
  <Application>Microsoft Office PowerPoint</Application>
  <PresentationFormat>On-screen Show (4:3)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158</cp:revision>
  <dcterms:created xsi:type="dcterms:W3CDTF">2009-03-02T19:09:48Z</dcterms:created>
  <dcterms:modified xsi:type="dcterms:W3CDTF">2021-06-28T00:18:28Z</dcterms:modified>
</cp:coreProperties>
</file>